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5" r:id="rId9"/>
    <p:sldId id="261" r:id="rId10"/>
    <p:sldId id="262" r:id="rId11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8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58.9404" units="1/cm"/>
          <inkml:channelProperty channel="Y" name="resolution" value="95.2381" units="1/cm"/>
          <inkml:channelProperty channel="T" name="resolution" value="1" units="1/dev"/>
        </inkml:channelProperties>
      </inkml:inkSource>
      <inkml:timestamp xml:id="ts0" timeString="2025-02-28T13:35:10.54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22996 10915 0,'19'0'55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d8a3913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d8a3913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d8a3913e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d8a3913e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d8a3913e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d8a3913e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e14d3b4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e14d3b4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9BFE1421-85A8-745A-0255-180ADCF82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d8a3913ea_0_124:notes">
            <a:extLst>
              <a:ext uri="{FF2B5EF4-FFF2-40B4-BE49-F238E27FC236}">
                <a16:creationId xmlns:a16="http://schemas.microsoft.com/office/drawing/2014/main" id="{BFFCA2D7-56B8-97BA-CD83-4882BCC47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d8a3913ea_0_124:notes">
            <a:extLst>
              <a:ext uri="{FF2B5EF4-FFF2-40B4-BE49-F238E27FC236}">
                <a16:creationId xmlns:a16="http://schemas.microsoft.com/office/drawing/2014/main" id="{AE20CB1B-AC97-67D6-BEAE-A448E70D4A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45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D217974-3876-B7F3-688E-C9AC16C89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d8a3913ea_0_124:notes">
            <a:extLst>
              <a:ext uri="{FF2B5EF4-FFF2-40B4-BE49-F238E27FC236}">
                <a16:creationId xmlns:a16="http://schemas.microsoft.com/office/drawing/2014/main" id="{505DB075-E224-1807-DB45-1D27947CA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d8a3913ea_0_124:notes">
            <a:extLst>
              <a:ext uri="{FF2B5EF4-FFF2-40B4-BE49-F238E27FC236}">
                <a16:creationId xmlns:a16="http://schemas.microsoft.com/office/drawing/2014/main" id="{B2677F92-B11A-0C28-8DD9-2F0C5B951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230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d8a3913e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d8a3913e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d8a3913e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d8a3913e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2A8D1ED5-E574-0FED-FB53-D2378D488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d8a3913ea_0_129:notes">
            <a:extLst>
              <a:ext uri="{FF2B5EF4-FFF2-40B4-BE49-F238E27FC236}">
                <a16:creationId xmlns:a16="http://schemas.microsoft.com/office/drawing/2014/main" id="{181753FA-455C-5475-8BC1-61FDFABD4A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d8a3913ea_0_129:notes">
            <a:extLst>
              <a:ext uri="{FF2B5EF4-FFF2-40B4-BE49-F238E27FC236}">
                <a16:creationId xmlns:a16="http://schemas.microsoft.com/office/drawing/2014/main" id="{8F0FCD73-B589-6FFC-F97B-2901FCE1D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256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d8a3913e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d8a3913e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R0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R01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R01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0" y="728400"/>
            <a:ext cx="9144000" cy="408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711888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 sz="2200">
                <a:solidFill>
                  <a:srgbClr val="000000"/>
                </a:solidFill>
              </a:defRPr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sz="2000">
                <a:solidFill>
                  <a:srgbClr val="000000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471900" y="4803525"/>
            <a:ext cx="8133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UIT.CS2205.ResearchMethodology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57150" y="41634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67425" y="1019950"/>
            <a:ext cx="88392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 DỤNG YOLOv11 TRONG QUÁ TRÌNH NHẬN DIỆN THẺ CĂN CƯỚC CÔNG DÂN (CCCD)</a:t>
            </a:r>
            <a:endParaRPr lang="vi-VN" b="1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652789" y="2801987"/>
            <a:ext cx="6061656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/>
              <a:t>Trương Nguyễn Quang Thái  - 240104051</a:t>
            </a:r>
            <a:endParaRPr lang="vi-VN" b="1" dirty="0"/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D604D456-99D8-53F9-EBDB-CF20FFF4C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-1736390" y="3177069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51"/>
    </mc:Choice>
    <mc:Fallback>
      <p:transition spd="slow" advTm="21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Tài liệu tham khảo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TensorFlow. (n.d.). From https://www.tensorflow.org/?hl=vi%5C</a:t>
            </a: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 err="1"/>
              <a:t>ultralytics</a:t>
            </a:r>
            <a:r>
              <a:rPr lang="en-US" sz="1100" dirty="0"/>
              <a:t>. (n.d.). From https://github.com/ultralytics/ultralytics</a:t>
            </a: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 err="1"/>
              <a:t>Ultralytics</a:t>
            </a:r>
            <a:r>
              <a:rPr lang="en-US" sz="1100" dirty="0"/>
              <a:t> YOLO. (n.d.). From https://docs.ultralytics.com/vi/models/yolo11/</a:t>
            </a: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YOLOv1 - Ý </a:t>
            </a:r>
            <a:r>
              <a:rPr lang="en-US" sz="1100" dirty="0" err="1"/>
              <a:t>tưởng</a:t>
            </a:r>
            <a:r>
              <a:rPr lang="en-US" sz="1100" dirty="0"/>
              <a:t> </a:t>
            </a:r>
            <a:r>
              <a:rPr lang="en-US" sz="1100" dirty="0" err="1"/>
              <a:t>chính</a:t>
            </a:r>
            <a:r>
              <a:rPr lang="en-US" sz="1100" dirty="0"/>
              <a:t>. (n.d.). From https://viblo.asia/p/yolov1-y-tuong-chinh-1VgZvr47ZAw</a:t>
            </a: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YOLOv11 Architecture Explained: Next-Level Object Detection with Enhanced Speed and Accuracy. (n.d.). From YOLOv11 Architecture Explained: Next-Level Object Detection with Enhanced Speed and Accuracy: https://medium.com/@nikhil-rao-20/yolov11-explained-next-level-object-detection-with-enhanced-speed-and-accuracy-2dbe2d376f71</a:t>
            </a: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100" dirty="0"/>
              <a:t>YOLOV11: AN OVERVIEW OF THE KEY ARCHITECTURAL. (n.d.). Rahima Khanam* and Muhammad Hussain.</a:t>
            </a: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Tóm tắt 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71900" y="1235100"/>
            <a:ext cx="4920055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vi-VN" dirty="0"/>
              <a:t>Trương Nguyễn Quang Thái</a:t>
            </a: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dirty="0"/>
              <a:t>Lớp: </a:t>
            </a:r>
            <a:r>
              <a:rPr lang="vi-VN" b="0" i="0" dirty="0">
                <a:solidFill>
                  <a:srgbClr val="000000"/>
                </a:solidFill>
                <a:effectLst/>
                <a:latin typeface="Google Sans"/>
              </a:rPr>
              <a:t>CS2205.NOV2024</a:t>
            </a:r>
            <a:endParaRPr lang="en-US" b="0" i="0" dirty="0">
              <a:solidFill>
                <a:srgbClr val="000000"/>
              </a:solidFill>
              <a:effectLst/>
              <a:latin typeface="Google Sans"/>
            </a:endParaRP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dirty="0"/>
              <a:t>Link Github của nhóm: </a:t>
            </a:r>
            <a:r>
              <a:rPr lang="vi-VN" dirty="0"/>
              <a:t>https://github.com/TNQT14/CS2205.NOV2024</a:t>
            </a:r>
            <a:endParaRPr dirty="0"/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dirty="0"/>
              <a:t>Link YouTube video: </a:t>
            </a:r>
            <a:r>
              <a:rPr lang="vi-VN" dirty="0"/>
              <a:t>https://youtu.be/S00jkf7b0Gs</a:t>
            </a:r>
            <a:endParaRPr dirty="0"/>
          </a:p>
        </p:txBody>
      </p:sp>
      <p:pic>
        <p:nvPicPr>
          <p:cNvPr id="6" name="Hình ảnh 5" descr="Ảnh có chứa Mặt người, người, trang phục, Cằm&#10;&#10;Nội dung do AI tạo ra có thể không chính xác.">
            <a:extLst>
              <a:ext uri="{FF2B5EF4-FFF2-40B4-BE49-F238E27FC236}">
                <a16:creationId xmlns:a16="http://schemas.microsoft.com/office/drawing/2014/main" id="{225E3999-EA0A-9ED8-9242-A0064BEE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47" y="-382073"/>
            <a:ext cx="3023167" cy="4534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Giới thiệu</a:t>
            </a:r>
            <a:endParaRPr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D44D71C-DB87-B522-9E90-8A3CBF2C9780}"/>
              </a:ext>
            </a:extLst>
          </p:cNvPr>
          <p:cNvSpPr txBox="1"/>
          <p:nvPr/>
        </p:nvSpPr>
        <p:spPr>
          <a:xfrm>
            <a:off x="228600" y="767012"/>
            <a:ext cx="8686800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Mục tiêu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Phát triển hệ thống tự động nhận diện và trích xuất thông tin từ hình ảnh CCCD, hỗ trợ xác thực danh tính nhanh chóng và chính xác.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Mô hình AI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Sử dụng </a:t>
            </a:r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YOLOv11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để phát hiện và nhận dạng CCCD, kết hợp với </a:t>
            </a:r>
            <a:r>
              <a:rPr kumimoji="0" lang="vi-VN" altLang="vi-VN" sz="1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TorchScript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để tối ưu hóa trên thiết bị di động.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Công nghệ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Xây dựng ứng dụng di động cho người dùng.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ReactJS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Giao diện quản lý trên </a:t>
            </a:r>
            <a:r>
              <a:rPr kumimoji="0" lang="vi-VN" altLang="vi-VN" sz="1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web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Node.js + </a:t>
            </a:r>
            <a:r>
              <a:rPr kumimoji="0" lang="vi-VN" altLang="vi-VN" sz="1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MongoDB</a:t>
            </a:r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vi-VN" altLang="vi-VN" sz="1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Atlas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Xử lý </a:t>
            </a:r>
            <a:r>
              <a:rPr kumimoji="0" lang="vi-VN" altLang="vi-VN" sz="1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backend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và lưu trữ dữ liệu trên </a:t>
            </a:r>
            <a:r>
              <a:rPr kumimoji="0" lang="vi-VN" altLang="vi-VN" sz="1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cloud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Cách hoạt động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Người dùng quét CCCD bằng </a:t>
            </a:r>
            <a:r>
              <a:rPr kumimoji="0" lang="vi-VN" altLang="vi-VN" sz="1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camera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điện thoại, dữ liệu được xử lý và lưu trữ an toàn trên </a:t>
            </a:r>
            <a:r>
              <a:rPr kumimoji="0" lang="vi-VN" altLang="vi-VN" sz="1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server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hỗ trợ truy vấn thông tin nhanh chóng.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Ứng dụng thực tiễn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Hỗ trợ quản lý danh tính trong lĩnh vực </a:t>
            </a:r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an ninh, tài chính, hành chính công</a:t>
            </a: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giúp giảm sai sót nhập liệu và nâng cao hiệu quả quản lý thông tin cá nhân.</a:t>
            </a:r>
          </a:p>
          <a:p>
            <a:pPr algn="just">
              <a:lnSpc>
                <a:spcPct val="150000"/>
              </a:lnSpc>
            </a:pPr>
            <a:endParaRPr lang="vi-VN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25E06F13-5911-EA91-4EC3-739C84706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-1757172" y="3477499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49"/>
    </mc:Choice>
    <mc:Fallback>
      <p:transition spd="slow" advTm="89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555DD955-41AF-B1D1-7937-68BD93DCF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2FE6778B-B026-BCA8-AF99-D7E60AF8B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Giới thiệu</a:t>
            </a:r>
            <a:endParaRPr dirty="0"/>
          </a:p>
        </p:txBody>
      </p:sp>
      <p:sp>
        <p:nvSpPr>
          <p:cNvPr id="4" name="Google Shape;88;p16">
            <a:extLst>
              <a:ext uri="{FF2B5EF4-FFF2-40B4-BE49-F238E27FC236}">
                <a16:creationId xmlns:a16="http://schemas.microsoft.com/office/drawing/2014/main" id="{F3605399-2906-1065-8F7A-8289BC89BF4B}"/>
              </a:ext>
            </a:extLst>
          </p:cNvPr>
          <p:cNvSpPr txBox="1">
            <a:spLocks/>
          </p:cNvSpPr>
          <p:nvPr/>
        </p:nvSpPr>
        <p:spPr>
          <a:xfrm>
            <a:off x="83919" y="893485"/>
            <a:ext cx="88302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>
              <a:buFont typeface="Arial"/>
              <a:buChar char="●"/>
            </a:pPr>
            <a:r>
              <a:rPr lang="vi-VN" b="1" dirty="0">
                <a:solidFill>
                  <a:srgbClr val="0000FF"/>
                </a:solidFill>
              </a:rPr>
              <a:t>INPUT: </a:t>
            </a:r>
            <a:r>
              <a:rPr lang="vi-VN" dirty="0">
                <a:solidFill>
                  <a:schemeClr val="bg2">
                    <a:lumMod val="50000"/>
                  </a:schemeClr>
                </a:solidFill>
              </a:rPr>
              <a:t>Một mẫu dữ liệu về ảnh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</a:t>
            </a:r>
            <a:r>
              <a:rPr lang="vi-VN" dirty="0" err="1">
                <a:solidFill>
                  <a:schemeClr val="bg2">
                    <a:lumMod val="50000"/>
                  </a:schemeClr>
                </a:solidFill>
              </a:rPr>
              <a:t>ại</a:t>
            </a:r>
            <a:r>
              <a:rPr lang="vi-VN" dirty="0">
                <a:solidFill>
                  <a:schemeClr val="bg2">
                    <a:lumMod val="50000"/>
                  </a:schemeClr>
                </a:solidFill>
              </a:rPr>
              <a:t> thẻ ATM hay Căn cước, chứng minh nhân dân. </a:t>
            </a:r>
          </a:p>
          <a:p>
            <a:pPr algn="just">
              <a:buFont typeface="Arial"/>
              <a:buChar char="●"/>
            </a:pPr>
            <a:r>
              <a:rPr lang="vi-VN" b="1" dirty="0">
                <a:solidFill>
                  <a:srgbClr val="0000FF"/>
                </a:solidFill>
              </a:rPr>
              <a:t>OUTPUT: </a:t>
            </a:r>
            <a:r>
              <a:rPr lang="vi-VN" dirty="0">
                <a:solidFill>
                  <a:schemeClr val="bg2">
                    <a:lumMod val="50000"/>
                  </a:schemeClr>
                </a:solidFill>
              </a:rPr>
              <a:t>Nhận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diện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phân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loại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được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đâu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là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CCCD,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đâu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là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CMND</a:t>
            </a:r>
          </a:p>
          <a:p>
            <a:pPr algn="just">
              <a:buFont typeface="Arial"/>
              <a:buChar char="●"/>
            </a:pPr>
            <a:endParaRPr lang="vi-VN" dirty="0"/>
          </a:p>
          <a:p>
            <a:pPr indent="0">
              <a:spcBef>
                <a:spcPts val="1600"/>
              </a:spcBef>
              <a:buFont typeface="Roboto"/>
              <a:buNone/>
            </a:pPr>
            <a:endParaRPr lang="vi-VN" dirty="0"/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Roboto"/>
              <a:buNone/>
            </a:pPr>
            <a:endParaRPr lang="vi-VN" sz="1800" dirty="0"/>
          </a:p>
        </p:txBody>
      </p:sp>
      <p:pic>
        <p:nvPicPr>
          <p:cNvPr id="5" name="Picture 4" descr="A collage of a person's identification card&#10;&#10;Description automatically generated">
            <a:extLst>
              <a:ext uri="{FF2B5EF4-FFF2-40B4-BE49-F238E27FC236}">
                <a16:creationId xmlns:a16="http://schemas.microsoft.com/office/drawing/2014/main" id="{94BB7986-8A6F-BF05-1F91-68E7A4EB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749" y="2713374"/>
            <a:ext cx="4204970" cy="136525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C08B37E4-7DD7-92AD-3835-8A53550306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25" y="2309836"/>
            <a:ext cx="2101326" cy="21013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A4618C36-18BB-F725-4112-4E4696CD4155}"/>
                  </a:ext>
                </a:extLst>
              </p14:cNvPr>
              <p14:cNvContentPartPr/>
              <p14:nvPr/>
            </p14:nvContentPartPr>
            <p14:xfrm>
              <a:off x="8278560" y="3929400"/>
              <a:ext cx="7200" cy="360"/>
            </p14:xfrm>
          </p:contentPart>
        </mc:Choice>
        <mc:Fallback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A4618C36-18BB-F725-4112-4E4696CD41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69200" y="3920040"/>
                <a:ext cx="2592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7C7ECD45-9CD4-6E5B-6C23-87325E3E0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12500" r="12500"/>
          <a:stretch>
            <a:fillRect/>
          </a:stretch>
        </p:blipFill>
        <p:spPr>
          <a:xfrm>
            <a:off x="-1633137" y="3258835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74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00"/>
    </mc:Choice>
    <mc:Fallback>
      <p:transition spd="slow" advTm="3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93A9FB2E-B388-866A-2F18-3492B5F78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C3618BB2-243A-A22C-A3E8-0BE2B4968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Giới thiệu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F38BB4-AE85-D4BF-18E2-0E425C22D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0" y="1835892"/>
            <a:ext cx="4984874" cy="203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C7D06E1-D435-BCBC-AE27-1EFB9C922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94" y="1835892"/>
            <a:ext cx="3372063" cy="212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BA075029-9DEB-2188-9C93-90CD9F95F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-1632482" y="3600450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449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21"/>
    </mc:Choice>
    <mc:Fallback>
      <p:transition spd="slow" advTm="62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Mục tiêu</a:t>
            </a:r>
            <a:endParaRPr dirty="0"/>
          </a:p>
        </p:txBody>
      </p:sp>
      <p:sp>
        <p:nvSpPr>
          <p:cNvPr id="4" name="Google Shape;88;p16">
            <a:extLst>
              <a:ext uri="{FF2B5EF4-FFF2-40B4-BE49-F238E27FC236}">
                <a16:creationId xmlns:a16="http://schemas.microsoft.com/office/drawing/2014/main" id="{68C23A79-C3AB-93D2-5134-7B13C7F17EBC}"/>
              </a:ext>
            </a:extLst>
          </p:cNvPr>
          <p:cNvSpPr txBox="1">
            <a:spLocks/>
          </p:cNvSpPr>
          <p:nvPr/>
        </p:nvSpPr>
        <p:spPr>
          <a:xfrm>
            <a:off x="83919" y="893485"/>
            <a:ext cx="88302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>
              <a:buFont typeface="Arial"/>
              <a:buChar char="●"/>
            </a:pPr>
            <a:r>
              <a:rPr lang="vi-VN" dirty="0">
                <a:solidFill>
                  <a:schemeClr val="bg2">
                    <a:lumMod val="50000"/>
                  </a:schemeClr>
                </a:solidFill>
              </a:rPr>
              <a:t>Nghiên cứu mô hình YOLOv11 trong việc nhận diện và phát hiện CCCD.</a:t>
            </a:r>
          </a:p>
          <a:p>
            <a:pPr algn="just">
              <a:buFont typeface="Arial"/>
              <a:buChar char="●"/>
            </a:pPr>
            <a:r>
              <a:rPr lang="vi-VN" dirty="0">
                <a:solidFill>
                  <a:schemeClr val="bg2">
                    <a:lumMod val="50000"/>
                  </a:schemeClr>
                </a:solidFill>
              </a:rPr>
              <a:t>Thực nghiệm đánh giá kết quả so sánh giữa việc chạy mô hình YOLOv11 so với các phiên bản khác trong chuỗi YOLO.</a:t>
            </a:r>
          </a:p>
          <a:p>
            <a:pPr algn="just">
              <a:buFont typeface="Arial"/>
              <a:buChar char="●"/>
            </a:pPr>
            <a:r>
              <a:rPr lang="vi-VN" dirty="0">
                <a:solidFill>
                  <a:schemeClr val="bg2">
                    <a:lumMod val="50000"/>
                  </a:schemeClr>
                </a:solidFill>
              </a:rPr>
              <a:t>Xây dựng ứng dụng thực nghiệm minh họa.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và Phương pháp</a:t>
            </a:r>
            <a:endParaRPr/>
          </a:p>
        </p:txBody>
      </p:sp>
      <p:sp>
        <p:nvSpPr>
          <p:cNvPr id="4" name="Google Shape;110;p19">
            <a:extLst>
              <a:ext uri="{FF2B5EF4-FFF2-40B4-BE49-F238E27FC236}">
                <a16:creationId xmlns:a16="http://schemas.microsoft.com/office/drawing/2014/main" id="{CD112F92-CE22-D515-F31D-C23234CA1C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616" y="728375"/>
            <a:ext cx="85158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Về Nội Dung</a:t>
            </a:r>
            <a:endParaRPr b="1" i="1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vi-VN" sz="1800" dirty="0">
                <a:latin typeface="Arial"/>
                <a:ea typeface="Arial"/>
                <a:cs typeface="Arial"/>
                <a:sym typeface="Arial"/>
              </a:rPr>
              <a:t>Xây dựng hệ thống truy vấn thông tin từ căn cước công dân (CCCD) trên thiết bị di động.</a:t>
            </a:r>
          </a:p>
          <a:p>
            <a:pPr marL="457200" lvl="0" indent="-3683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vi-VN" sz="1800" dirty="0">
                <a:latin typeface="Arial"/>
                <a:ea typeface="Arial"/>
                <a:cs typeface="Arial"/>
                <a:sym typeface="Arial"/>
              </a:rPr>
              <a:t>Thu thập, xử lý dữ liệu ảnh.</a:t>
            </a:r>
          </a:p>
          <a:p>
            <a:pPr marL="457200" lvl="0" indent="-3683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vi-VN" sz="1800" dirty="0">
                <a:latin typeface="Arial"/>
                <a:ea typeface="Arial"/>
                <a:cs typeface="Arial"/>
                <a:sym typeface="Arial"/>
              </a:rPr>
              <a:t>Huấn luyện mô hình AI.</a:t>
            </a:r>
          </a:p>
          <a:p>
            <a:pPr marL="457200" lvl="0" indent="-3683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vi-VN" sz="1800" dirty="0">
                <a:latin typeface="Arial"/>
                <a:ea typeface="Arial"/>
                <a:cs typeface="Arial"/>
                <a:sym typeface="Arial"/>
              </a:rPr>
              <a:t>Ứng dụng trí tuệ nhân tạo (AI) để nhận diện hình ảnh, trích xuất hình ảnh CCCD từ YOLOv11.</a:t>
            </a:r>
          </a:p>
          <a:p>
            <a:pPr marL="457200" lvl="0" indent="-3683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vi-VN" sz="1800" dirty="0">
                <a:latin typeface="Arial"/>
                <a:ea typeface="Arial"/>
                <a:cs typeface="Arial"/>
                <a:sym typeface="Arial"/>
              </a:rPr>
              <a:t>Phát triển ứng dụng.</a:t>
            </a:r>
          </a:p>
          <a:p>
            <a:pPr marL="457200" lvl="0" indent="-3683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vi-VN" sz="1800" dirty="0">
                <a:latin typeface="Arial"/>
                <a:ea typeface="Arial"/>
                <a:cs typeface="Arial"/>
                <a:sym typeface="Arial"/>
              </a:rPr>
              <a:t>Ứng dụng trong quản lý danh tính, hành chính công, tài chính và an ninh.</a:t>
            </a: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AF2C0336-4AD0-E2A9-BC17-C2DA1B7EE3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-1667117" y="3358619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89"/>
    </mc:Choice>
    <mc:Fallback>
      <p:transition spd="slow" advTm="3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2CF9AB1C-89E7-43C5-8155-BEE677B3F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FE8F8BCE-6196-BD67-3B26-C1EC1DEA7F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và Phương pháp</a:t>
            </a:r>
            <a:endParaRPr/>
          </a:p>
        </p:txBody>
      </p:sp>
      <p:sp>
        <p:nvSpPr>
          <p:cNvPr id="5" name="Google Shape;116;p20">
            <a:extLst>
              <a:ext uri="{FF2B5EF4-FFF2-40B4-BE49-F238E27FC236}">
                <a16:creationId xmlns:a16="http://schemas.microsoft.com/office/drawing/2014/main" id="{6FEC17EF-7634-3314-4EEF-AE11FF884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500" y="728375"/>
            <a:ext cx="89850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Về Phương Pháp</a:t>
            </a:r>
            <a:endParaRPr b="1" i="1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Thu thập dữ liệu: 2084 hình ảnh CCCD, CMND và các thẻ tùy thân khác.</a:t>
            </a:r>
            <a:endParaRPr lang="vi-VN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Huấn luyện mô hình: Dùng YOLOv11 để nhận diện thông tin trên CCCD, kết hợp OCR để trích xuất dữ liệu.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1800" dirty="0">
                <a:latin typeface="Times New Roman" panose="020206030504050203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So sánh với các phiên bản khác của YOLO. </a:t>
            </a:r>
            <a:endParaRPr lang="vi-VN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Triển khai hệ thống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 thử và đánh giá: Đo độ chính xác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Precision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Recall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tối ưu hiệu suất và cải thiện trải nghiệm người dùng.</a:t>
            </a:r>
            <a:endParaRPr lang="vi-VN" sz="1800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C2E7EC2B-49E0-D4D1-616B-9B56F88FEF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-1826445" y="3247782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625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08"/>
    </mc:Choice>
    <mc:Fallback>
      <p:transition spd="slow" advTm="50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Kết quả dự kiến</a:t>
            </a:r>
            <a:endParaRPr/>
          </a:p>
        </p:txBody>
      </p:sp>
      <p:sp>
        <p:nvSpPr>
          <p:cNvPr id="4" name="Google Shape;122;p21">
            <a:extLst>
              <a:ext uri="{FF2B5EF4-FFF2-40B4-BE49-F238E27FC236}">
                <a16:creationId xmlns:a16="http://schemas.microsoft.com/office/drawing/2014/main" id="{067FBACC-FD13-351F-A3C4-2569AE0F5E34}"/>
              </a:ext>
            </a:extLst>
          </p:cNvPr>
          <p:cNvSpPr txBox="1">
            <a:spLocks/>
          </p:cNvSpPr>
          <p:nvPr/>
        </p:nvSpPr>
        <p:spPr>
          <a:xfrm>
            <a:off x="504098" y="981485"/>
            <a:ext cx="82221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Arial"/>
              <a:buChar char="●"/>
            </a:pPr>
            <a:r>
              <a:rPr lang="vi-VN"/>
              <a:t>Báo </a:t>
            </a:r>
            <a:r>
              <a:rPr lang="vi-VN" dirty="0"/>
              <a:t>các </a:t>
            </a:r>
            <a:r>
              <a:rPr lang="vi-VN" dirty="0" err="1"/>
              <a:t>các</a:t>
            </a:r>
            <a:r>
              <a:rPr lang="vi-VN" dirty="0"/>
              <a:t> phương pháp nghiên cứu đơn lẻ, so sánh YOLOv11 so với các phiên bản khác.</a:t>
            </a:r>
          </a:p>
          <a:p>
            <a:pPr>
              <a:buFont typeface="Arial"/>
              <a:buChar char="●"/>
            </a:pPr>
            <a:r>
              <a:rPr lang="vi-VN" dirty="0"/>
              <a:t>Đưa ra kết quả chạy thực nghiệm, so sánh đánh giá các phương pháp với nhau.</a:t>
            </a:r>
          </a:p>
          <a:p>
            <a:pPr>
              <a:buFont typeface="Arial"/>
              <a:buChar char="●"/>
            </a:pPr>
            <a:r>
              <a:rPr lang="vi-VN" dirty="0"/>
              <a:t>Xây dựng ứng dụng nhận diện, trích xuất hình ảnh CCCD một cách nhanh chóng.</a:t>
            </a:r>
          </a:p>
          <a:p>
            <a:pPr>
              <a:buFont typeface="Arial"/>
              <a:buChar char="●"/>
            </a:pPr>
            <a:r>
              <a:rPr lang="vi-VN" dirty="0"/>
              <a:t>Chạy ứng dụng và kiểm tra tính thực tiễn, và tiếp tục thu thập để xử lý các trường hợp nâng cao và làm giàu dữ liệu.</a:t>
            </a:r>
          </a:p>
          <a:p>
            <a:pPr indent="0">
              <a:spcBef>
                <a:spcPts val="1600"/>
              </a:spcBef>
              <a:buFont typeface="Roboto"/>
              <a:buNone/>
            </a:pPr>
            <a:endParaRPr lang="vi-VN" dirty="0"/>
          </a:p>
          <a:p>
            <a:pPr indent="0">
              <a:spcBef>
                <a:spcPts val="1600"/>
              </a:spcBef>
              <a:buFont typeface="Roboto"/>
              <a:buNone/>
            </a:pPr>
            <a:endParaRPr lang="vi-VN" dirty="0"/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Roboto"/>
              <a:buNone/>
            </a:pPr>
            <a:endParaRPr lang="vi-VN" sz="1800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931F2374-C1D8-3CAC-7B2C-CABC28F3C0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-1923427" y="3116164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06"/>
    </mc:Choice>
    <mc:Fallback>
      <p:transition spd="slow" advTm="35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erial - R01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752</Words>
  <Application>Microsoft Office PowerPoint</Application>
  <PresentationFormat>Trình chiếu Trên màn hình (16:9)</PresentationFormat>
  <Paragraphs>57</Paragraphs>
  <Slides>10</Slides>
  <Notes>10</Notes>
  <HiddenSlides>0</HiddenSlides>
  <MMClips>7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17" baseType="lpstr">
      <vt:lpstr>Google Sans</vt:lpstr>
      <vt:lpstr>Roboto</vt:lpstr>
      <vt:lpstr>Cambria</vt:lpstr>
      <vt:lpstr>Symbol</vt:lpstr>
      <vt:lpstr>Times New Roman</vt:lpstr>
      <vt:lpstr>Arial</vt:lpstr>
      <vt:lpstr>Material - R01</vt:lpstr>
      <vt:lpstr>ỨNG DỤNG YOLOv11 TRONG QUÁ TRÌNH NHẬN DIỆN THẺ CĂN CƯỚC CÔNG DÂN (CCCD)</vt:lpstr>
      <vt:lpstr>Tóm tắt </vt:lpstr>
      <vt:lpstr>Giới thiệu</vt:lpstr>
      <vt:lpstr>Giới thiệu</vt:lpstr>
      <vt:lpstr>Giới thiệu</vt:lpstr>
      <vt:lpstr>Mục tiêu</vt:lpstr>
      <vt:lpstr>Nội dung và Phương pháp</vt:lpstr>
      <vt:lpstr>Nội dung và Phương pháp</vt:lpstr>
      <vt:lpstr>Kết quả dự kiến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Trương Nguyễn Quang Thái</cp:lastModifiedBy>
  <cp:revision>5</cp:revision>
  <dcterms:modified xsi:type="dcterms:W3CDTF">2025-02-28T17:18:15Z</dcterms:modified>
</cp:coreProperties>
</file>